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60" r:id="rId8"/>
    <p:sldId id="267" r:id="rId9"/>
    <p:sldId id="261" r:id="rId10"/>
    <p:sldId id="263" r:id="rId11"/>
    <p:sldId id="264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1CA-1B6D-4DC5-AF01-4DE81F356832}" type="datetimeFigureOut">
              <a:rPr lang="pt-BR" smtClean="0"/>
              <a:t>24/11/2016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7BA47-4017-4B91-B0E5-2101A52B7C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3246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1CA-1B6D-4DC5-AF01-4DE81F356832}" type="datetimeFigureOut">
              <a:rPr lang="pt-BR" smtClean="0"/>
              <a:t>24/11/2016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7BA47-4017-4B91-B0E5-2101A52B7C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2781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1CA-1B6D-4DC5-AF01-4DE81F356832}" type="datetimeFigureOut">
              <a:rPr lang="pt-BR" smtClean="0"/>
              <a:t>24/11/2016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7BA47-4017-4B91-B0E5-2101A52B7C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2202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1CA-1B6D-4DC5-AF01-4DE81F356832}" type="datetimeFigureOut">
              <a:rPr lang="pt-BR" smtClean="0"/>
              <a:t>24/11/2016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7BA47-4017-4B91-B0E5-2101A52B7C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6983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1CA-1B6D-4DC5-AF01-4DE81F356832}" type="datetimeFigureOut">
              <a:rPr lang="pt-BR" smtClean="0"/>
              <a:t>24/11/2016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7BA47-4017-4B91-B0E5-2101A52B7C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2556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1CA-1B6D-4DC5-AF01-4DE81F356832}" type="datetimeFigureOut">
              <a:rPr lang="pt-BR" smtClean="0"/>
              <a:t>24/11/2016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7BA47-4017-4B91-B0E5-2101A52B7C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2559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1CA-1B6D-4DC5-AF01-4DE81F356832}" type="datetimeFigureOut">
              <a:rPr lang="pt-BR" smtClean="0"/>
              <a:t>24/11/2016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7BA47-4017-4B91-B0E5-2101A52B7C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2150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1CA-1B6D-4DC5-AF01-4DE81F356832}" type="datetimeFigureOut">
              <a:rPr lang="pt-BR" smtClean="0"/>
              <a:t>24/11/2016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7BA47-4017-4B91-B0E5-2101A52B7C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04675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1CA-1B6D-4DC5-AF01-4DE81F356832}" type="datetimeFigureOut">
              <a:rPr lang="pt-BR" smtClean="0"/>
              <a:t>24/11/2016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7BA47-4017-4B91-B0E5-2101A52B7C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7089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1CA-1B6D-4DC5-AF01-4DE81F356832}" type="datetimeFigureOut">
              <a:rPr lang="pt-BR" smtClean="0"/>
              <a:t>24/11/2016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7BA47-4017-4B91-B0E5-2101A52B7C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1852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1E1CA-1B6D-4DC5-AF01-4DE81F356832}" type="datetimeFigureOut">
              <a:rPr lang="pt-BR" smtClean="0"/>
              <a:t>24/11/2016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7BA47-4017-4B91-B0E5-2101A52B7C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808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1E1CA-1B6D-4DC5-AF01-4DE81F356832}" type="datetimeFigureOut">
              <a:rPr lang="pt-BR" smtClean="0"/>
              <a:t>24/11/2016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7BA47-4017-4B91-B0E5-2101A52B7C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829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Ensino Médio e Juventudes na Amazônia: (des)fazendo paradigmas</a:t>
            </a:r>
            <a:endParaRPr lang="pt-B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Doriedson Rodrigues</a:t>
            </a:r>
          </a:p>
          <a:p>
            <a:r>
              <a:rPr lang="pt-BR" dirty="0" smtClean="0"/>
              <a:t>doriedson@ufpa.br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5149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59308"/>
            <a:ext cx="10515600" cy="63735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b="1" dirty="0" smtClean="0"/>
              <a:t>CONSENSOS INSTITUÍDOS</a:t>
            </a:r>
          </a:p>
          <a:p>
            <a:r>
              <a:rPr lang="pt-BR" dirty="0" smtClean="0"/>
              <a:t>O passaporte para a universidade</a:t>
            </a:r>
          </a:p>
          <a:p>
            <a:pPr marL="0" indent="0" algn="just">
              <a:buNone/>
            </a:pPr>
            <a:r>
              <a:rPr lang="pt-BR" dirty="0" smtClean="0"/>
              <a:t>“[...] foi </a:t>
            </a:r>
            <a:r>
              <a:rPr lang="pt-BR" dirty="0"/>
              <a:t>através </a:t>
            </a:r>
            <a:r>
              <a:rPr lang="pt-BR" dirty="0" smtClean="0"/>
              <a:t>dele (SOME) </a:t>
            </a:r>
            <a:r>
              <a:rPr lang="pt-BR" dirty="0"/>
              <a:t>que eu consegui passar no vestibular e agora estou cursando uma </a:t>
            </a:r>
            <a:r>
              <a:rPr lang="pt-BR" dirty="0" smtClean="0"/>
              <a:t>universidade; </a:t>
            </a:r>
            <a:r>
              <a:rPr lang="pt-BR" dirty="0"/>
              <a:t>então não caracterizo o modular como </a:t>
            </a:r>
            <a:r>
              <a:rPr lang="pt-BR" dirty="0" smtClean="0"/>
              <a:t>ruim; </a:t>
            </a:r>
            <a:r>
              <a:rPr lang="pt-BR" dirty="0"/>
              <a:t>pelo contrário, acho que é muito </a:t>
            </a:r>
            <a:r>
              <a:rPr lang="pt-BR" dirty="0" smtClean="0"/>
              <a:t>bom”.</a:t>
            </a:r>
          </a:p>
          <a:p>
            <a:pPr marL="0" indent="0" algn="just">
              <a:buNone/>
            </a:pPr>
            <a:r>
              <a:rPr lang="pt-BR" dirty="0" smtClean="0"/>
              <a:t>* Capital Humano</a:t>
            </a:r>
          </a:p>
          <a:p>
            <a:pPr marL="0" indent="0" algn="just">
              <a:buNone/>
            </a:pPr>
            <a:r>
              <a:rPr lang="pt-BR" dirty="0" smtClean="0"/>
              <a:t>“</a:t>
            </a:r>
            <a:r>
              <a:rPr lang="pt-BR" dirty="0"/>
              <a:t>Bom, a educação eu vejo assim, como o meio pelo qual podemos </a:t>
            </a:r>
            <a:r>
              <a:rPr lang="pt-BR" b="1" dirty="0"/>
              <a:t>melhorar de vida</a:t>
            </a:r>
            <a:r>
              <a:rPr lang="pt-BR" dirty="0"/>
              <a:t>, conseguir </a:t>
            </a:r>
            <a:r>
              <a:rPr lang="pt-BR" b="1" dirty="0"/>
              <a:t>melhores condições de sobrevivência</a:t>
            </a:r>
            <a:r>
              <a:rPr lang="pt-BR" dirty="0"/>
              <a:t>. Vejo como um conjunto de </a:t>
            </a:r>
            <a:r>
              <a:rPr lang="pt-BR" b="1" i="1" dirty="0"/>
              <a:t>informações que são </a:t>
            </a:r>
            <a:r>
              <a:rPr lang="pt-BR" b="1" i="1" dirty="0" smtClean="0"/>
              <a:t>necessárias </a:t>
            </a:r>
            <a:r>
              <a:rPr lang="pt-BR" b="1" i="1" dirty="0"/>
              <a:t>para que a gente possa se relacionar no meio em que a gente vive e também conseguir um bom emprego</a:t>
            </a:r>
            <a:r>
              <a:rPr lang="pt-BR" dirty="0"/>
              <a:t>, acho que é importante ter conhecimento</a:t>
            </a:r>
            <a:r>
              <a:rPr lang="pt-BR" dirty="0" smtClean="0"/>
              <a:t>.”</a:t>
            </a:r>
          </a:p>
          <a:p>
            <a:pPr marL="0" indent="0" algn="just">
              <a:buNone/>
            </a:pPr>
            <a:endParaRPr lang="pt-BR" dirty="0"/>
          </a:p>
          <a:p>
            <a:pPr algn="just"/>
            <a:r>
              <a:rPr lang="pt-BR" dirty="0" smtClean="0"/>
              <a:t>Empregabilidade </a:t>
            </a:r>
          </a:p>
          <a:p>
            <a:pPr algn="just"/>
            <a:r>
              <a:rPr lang="pt-BR" dirty="0" smtClean="0"/>
              <a:t>Conhecimentos por inteiro</a:t>
            </a:r>
          </a:p>
          <a:p>
            <a:pPr algn="just"/>
            <a:r>
              <a:rPr lang="pt-BR" dirty="0" smtClean="0"/>
              <a:t>Empreendedorismo</a:t>
            </a:r>
          </a:p>
          <a:p>
            <a:pPr algn="just"/>
            <a:r>
              <a:rPr lang="pt-BR" dirty="0" smtClean="0"/>
              <a:t>Mundo do Trabalho e Mercado do Trabalho: mediações</a:t>
            </a:r>
          </a:p>
          <a:p>
            <a:pPr algn="just"/>
            <a:r>
              <a:rPr lang="pt-BR" dirty="0" smtClean="0"/>
              <a:t>Integração escola e vida</a:t>
            </a:r>
          </a:p>
          <a:p>
            <a:pPr marL="0" indent="0" algn="just">
              <a:buNone/>
            </a:pPr>
            <a:endParaRPr lang="pt-BR" dirty="0"/>
          </a:p>
        </p:txBody>
      </p:sp>
      <p:sp>
        <p:nvSpPr>
          <p:cNvPr id="4" name="Seta para baixo 3"/>
          <p:cNvSpPr/>
          <p:nvPr/>
        </p:nvSpPr>
        <p:spPr>
          <a:xfrm>
            <a:off x="2497540" y="3930555"/>
            <a:ext cx="545911" cy="4776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4149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464024"/>
            <a:ext cx="10515600" cy="57129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b="1" i="1" dirty="0" smtClean="0"/>
              <a:t>CONSIDERAÇÕES</a:t>
            </a:r>
          </a:p>
          <a:p>
            <a:r>
              <a:rPr lang="pt-BR" dirty="0" smtClean="0"/>
              <a:t>Reconhecem-se pressupostos de humanização</a:t>
            </a:r>
          </a:p>
          <a:p>
            <a:pPr marL="514350" indent="-514350">
              <a:buAutoNum type="alphaLcParenR"/>
            </a:pPr>
            <a:r>
              <a:rPr lang="pt-BR" dirty="0" smtClean="0"/>
              <a:t>A fragmentação não interessa a essa juventude</a:t>
            </a:r>
          </a:p>
          <a:p>
            <a:pPr marL="514350" indent="-514350">
              <a:buAutoNum type="alphaLcParenR"/>
            </a:pPr>
            <a:r>
              <a:rPr lang="pt-BR" dirty="0" smtClean="0"/>
              <a:t>Deseja a integração</a:t>
            </a:r>
          </a:p>
          <a:p>
            <a:pPr marL="514350" indent="-514350">
              <a:buAutoNum type="alphaLcParenR"/>
            </a:pPr>
            <a:r>
              <a:rPr lang="pt-BR" dirty="0" smtClean="0"/>
              <a:t>O valor da educação</a:t>
            </a:r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pt-BR" dirty="0" smtClean="0"/>
              <a:t>A Educação pública, gratuita e com qualidade social</a:t>
            </a:r>
          </a:p>
          <a:p>
            <a:pPr marL="0" indent="0">
              <a:buNone/>
            </a:pPr>
            <a:endParaRPr lang="pt-BR" dirty="0" smtClean="0"/>
          </a:p>
          <a:p>
            <a:pPr marL="514350" indent="-514350">
              <a:buAutoNum type="alphaLcParenR"/>
            </a:pPr>
            <a:r>
              <a:rPr lang="pt-BR" dirty="0" smtClean="0"/>
              <a:t>Há uma unidade contraditória entre mundo e mercado de trabalho</a:t>
            </a:r>
          </a:p>
          <a:p>
            <a:r>
              <a:rPr lang="pt-BR" dirty="0" smtClean="0"/>
              <a:t>Assimilam-se pressupostos de desumanização</a:t>
            </a:r>
          </a:p>
          <a:p>
            <a:pPr marL="514350" indent="-514350">
              <a:buAutoNum type="alphaLcParenR"/>
            </a:pPr>
            <a:r>
              <a:rPr lang="pt-BR" dirty="0" smtClean="0"/>
              <a:t>Empreendedor</a:t>
            </a:r>
          </a:p>
          <a:p>
            <a:pPr marL="514350" indent="-514350">
              <a:buAutoNum type="alphaLcParenR"/>
            </a:pPr>
            <a:r>
              <a:rPr lang="pt-BR" dirty="0" smtClean="0"/>
              <a:t>Educação </a:t>
            </a:r>
            <a:r>
              <a:rPr lang="pt-BR" smtClean="0"/>
              <a:t>como redenção</a:t>
            </a:r>
            <a:endParaRPr lang="pt-BR" dirty="0" smtClean="0"/>
          </a:p>
          <a:p>
            <a:pPr marL="514350" indent="-514350">
              <a:buAutoNum type="alphaLcParenR"/>
            </a:pPr>
            <a:r>
              <a:rPr lang="pt-BR" dirty="0" smtClean="0"/>
              <a:t>Individualização do Projeto de sociedade</a:t>
            </a:r>
          </a:p>
          <a:p>
            <a:pPr marL="514350" indent="-514350">
              <a:buAutoNum type="alphaLcParenR"/>
            </a:pPr>
            <a:endParaRPr lang="pt-BR" dirty="0" smtClean="0"/>
          </a:p>
          <a:p>
            <a:pPr marL="514350" indent="-514350">
              <a:buAutoNum type="alphaLcParenR"/>
            </a:pPr>
            <a:endParaRPr lang="pt-BR" dirty="0" smtClean="0"/>
          </a:p>
          <a:p>
            <a:pPr marL="514350" indent="-514350">
              <a:buAutoNum type="alphaLcParenR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3014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491319"/>
            <a:ext cx="10515600" cy="56856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b="1" dirty="0" smtClean="0"/>
              <a:t>Questões iniciais</a:t>
            </a:r>
          </a:p>
          <a:p>
            <a:pPr marL="514350" indent="-514350" algn="just">
              <a:buAutoNum type="arabicPeriod"/>
            </a:pPr>
            <a:r>
              <a:rPr lang="pt-BR" dirty="0" smtClean="0"/>
              <a:t>Problematizar a pedagogia do consenso para com a perspectiva do Ensino Médio da MP 746/2016</a:t>
            </a:r>
          </a:p>
          <a:p>
            <a:pPr marL="514350" indent="-514350" algn="just">
              <a:buAutoNum type="arabicPeriod"/>
            </a:pPr>
            <a:r>
              <a:rPr lang="pt-BR" dirty="0" smtClean="0"/>
              <a:t>Apresentar a perspectiva de Ensino Médio, a partir de sujeitos  jovens de um território da Amazônia: o contexto do SOME</a:t>
            </a:r>
          </a:p>
          <a:p>
            <a:pPr marL="514350" indent="-514350" algn="just">
              <a:buAutoNum type="arabicPeriod"/>
            </a:pPr>
            <a:r>
              <a:rPr lang="pt-BR" dirty="0" smtClean="0"/>
              <a:t>Egressos </a:t>
            </a:r>
            <a:r>
              <a:rPr lang="pt-BR" dirty="0"/>
              <a:t>do Sistema de Organização Modular de Ensino (SOME) do Estado do Pará, no interior do Município de Cametá, em sua relação com o mundo do trabalho e com o mercado de trabalho. </a:t>
            </a:r>
            <a:endParaRPr lang="pt-BR" dirty="0" smtClean="0"/>
          </a:p>
          <a:p>
            <a:pPr marL="514350" indent="-514350" algn="just">
              <a:buAutoNum type="arabicPeriod"/>
            </a:pPr>
            <a:r>
              <a:rPr lang="pt-BR" dirty="0" smtClean="0"/>
              <a:t>Análise do discurso: o contexto discursivo – histórico; as relações intertextuais</a:t>
            </a:r>
          </a:p>
          <a:p>
            <a:pPr marL="514350" indent="-514350">
              <a:buAutoNum type="arabicPeriod"/>
            </a:pPr>
            <a:endParaRPr lang="pt-BR" dirty="0" smtClean="0"/>
          </a:p>
          <a:p>
            <a:pPr marL="0" indent="0">
              <a:buNone/>
            </a:pPr>
            <a:r>
              <a:rPr lang="pt-BR" b="1" dirty="0" smtClean="0"/>
              <a:t>Pressupostos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O princípio ontológico da formação humana é a </a:t>
            </a:r>
            <a:r>
              <a:rPr lang="pt-BR" b="1" dirty="0" smtClean="0"/>
              <a:t>integração</a:t>
            </a:r>
          </a:p>
          <a:p>
            <a:pPr marL="0" indent="0">
              <a:buNone/>
            </a:pPr>
            <a:endParaRPr lang="pt-BR" b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 smtClean="0"/>
              <a:t>A esse princípio opõe-se o capital: a MP 746/2016 – a fragmentação da formação; a não mediação mundo do trabalho e mercado de trabalho</a:t>
            </a:r>
          </a:p>
          <a:p>
            <a:pPr marL="0" indent="0">
              <a:buNone/>
            </a:pPr>
            <a:endParaRPr lang="pt-BR" b="1" dirty="0" smtClean="0"/>
          </a:p>
          <a:p>
            <a:pPr marL="514350" indent="-514350">
              <a:buAutoNum type="arabicPeriod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0777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354842"/>
            <a:ext cx="10515600" cy="5822121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b="1" dirty="0" smtClean="0"/>
              <a:t>QUESTÕES TEÓRICAS</a:t>
            </a:r>
          </a:p>
          <a:p>
            <a:pPr marL="0" indent="0">
              <a:buNone/>
            </a:pPr>
            <a:endParaRPr lang="pt-BR" dirty="0" smtClean="0"/>
          </a:p>
          <a:p>
            <a:pPr marL="514350" indent="-514350">
              <a:buAutoNum type="alphaLcParenR"/>
            </a:pPr>
            <a:r>
              <a:rPr lang="pt-BR" dirty="0" smtClean="0"/>
              <a:t>Mundo de Trabalho &amp; Mercado de Trabalho</a:t>
            </a:r>
          </a:p>
          <a:p>
            <a:pPr marL="0" indent="0" algn="just">
              <a:buNone/>
            </a:pPr>
            <a:r>
              <a:rPr lang="pt-BR" b="1" dirty="0" smtClean="0"/>
              <a:t>Mundo do Trabalho</a:t>
            </a:r>
            <a:r>
              <a:rPr lang="pt-BR" dirty="0" smtClean="0"/>
              <a:t>: uma formação integral, a partir dos resultados do trabalho humano, propiciando o ser social criativo.</a:t>
            </a:r>
          </a:p>
          <a:p>
            <a:pPr marL="0" indent="0" algn="just">
              <a:buNone/>
            </a:pPr>
            <a:r>
              <a:rPr lang="pt-BR" b="1" dirty="0" smtClean="0"/>
              <a:t>Mercado de Trabalho</a:t>
            </a:r>
            <a:r>
              <a:rPr lang="pt-BR" dirty="0" smtClean="0"/>
              <a:t>: uma formação parcial, a partir dos resultados do trabalho humano, propiciando o ser repetidor, mecânico.</a:t>
            </a:r>
          </a:p>
          <a:p>
            <a:pPr marL="0" indent="0">
              <a:buNone/>
            </a:pPr>
            <a:endParaRPr lang="pt-BR" dirty="0"/>
          </a:p>
          <a:p>
            <a:pPr marL="514350" indent="-514350">
              <a:buAutoNum type="alphaLcParenR"/>
            </a:pPr>
            <a:r>
              <a:rPr lang="pt-BR" dirty="0" smtClean="0"/>
              <a:t>Territórios</a:t>
            </a:r>
          </a:p>
          <a:p>
            <a:pPr marL="0" indent="0" algn="just">
              <a:buNone/>
            </a:pPr>
            <a:r>
              <a:rPr lang="pt-BR" dirty="0" smtClean="0"/>
              <a:t>“[...] território </a:t>
            </a:r>
            <a:r>
              <a:rPr lang="pt-BR" dirty="0"/>
              <a:t>não é um espaço abstrato do planeta, é uma relação cultural que denota concepção de vida e de valores; expressa identificação econômica, social e cultural do ser humano, conforme definição tão cara a Milton Santos: “A territorialidade humana pressupõe também a preocupação com o destino, construção do futuro, o que, entre os seres vivos, é privilégio do homem.”  (SANTOS, 2011, p. 19). </a:t>
            </a:r>
            <a:r>
              <a:rPr lang="pt-BR" dirty="0" smtClean="0"/>
              <a:t>” – Nosella</a:t>
            </a:r>
          </a:p>
          <a:p>
            <a:pPr marL="514350" indent="-514350">
              <a:buAutoNum type="alphaLcParenR"/>
            </a:pPr>
            <a:endParaRPr lang="pt-BR" dirty="0"/>
          </a:p>
          <a:p>
            <a:pPr marL="0" indent="0">
              <a:buNone/>
            </a:pPr>
            <a:r>
              <a:rPr lang="pt-BR" dirty="0" smtClean="0"/>
              <a:t>c) Juventudes</a:t>
            </a:r>
          </a:p>
          <a:p>
            <a:pPr marL="0" indent="0">
              <a:buNone/>
            </a:pPr>
            <a:r>
              <a:rPr lang="pt-BR" b="1" dirty="0"/>
              <a:t>Segundo Frigotto (2004)</a:t>
            </a:r>
            <a:r>
              <a:rPr lang="pt-BR" dirty="0"/>
              <a:t>, a juventude brasileira constitui-se de jovens que pertencem “[...] à classe ou fração de classe de filhos de trabalhadores assalariados ou que produzem a vida de forma precária por conta própria, no campo e na cidade [...]” em diferentes regiões e com “particularidades socioculturais e étnicas” diversas (FRIGOTTO, 2004, p. 181). 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pPr marL="514350" indent="-514350">
              <a:buAutoNum type="alphaLcParenR"/>
            </a:pP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514350" indent="-514350">
              <a:buAutoNum type="alphaLcParenR"/>
            </a:pPr>
            <a:endParaRPr lang="pt-BR" dirty="0"/>
          </a:p>
          <a:p>
            <a:pPr marL="514350" indent="-514350">
              <a:buAutoNum type="alphaLcParenR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8847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614149"/>
            <a:ext cx="10515600" cy="5562814"/>
          </a:xfrm>
        </p:spPr>
        <p:txBody>
          <a:bodyPr/>
          <a:lstStyle/>
          <a:p>
            <a:pPr marL="0" indent="0">
              <a:buNone/>
            </a:pPr>
            <a:r>
              <a:rPr lang="pt-BR" b="1" dirty="0" smtClean="0"/>
              <a:t>O Discurso Oficial</a:t>
            </a:r>
          </a:p>
          <a:p>
            <a:pPr marL="0" indent="0">
              <a:buNone/>
            </a:pPr>
            <a:r>
              <a:rPr lang="pt-BR" b="1" dirty="0" smtClean="0"/>
              <a:t>Tempo </a:t>
            </a:r>
            <a:r>
              <a:rPr lang="pt-BR" b="1" dirty="0"/>
              <a:t>integral</a:t>
            </a:r>
          </a:p>
          <a:p>
            <a:pPr marL="0" indent="0">
              <a:buNone/>
            </a:pPr>
            <a:r>
              <a:rPr lang="pt-BR" dirty="0"/>
              <a:t>A medida provisória determina que, progressivamente, as escolas aumentem suas cargas horárias até oferecerem 7 horas por dia de aula. Mas não estipula metas nem sanções. "Não é obrigada (a adotar o tempo integral). O Plano Nacional de Educação estabelece que até 2024 o Brasil deverá ter 50% do total das suas escolas públicas em regime de tempo integral. (...) O que estamos criando é uma política de fomento. Nem todas as escolas serão de tempo integral, e nós sabemos que isso não é possível, mas nós queremos criar um número maior de escolas em tempo integral", disse </a:t>
            </a:r>
            <a:r>
              <a:rPr lang="pt-BR" b="1" dirty="0"/>
              <a:t>Maria Helena</a:t>
            </a:r>
            <a:r>
              <a:rPr lang="pt-BR" dirty="0"/>
              <a:t>. </a:t>
            </a:r>
            <a:endParaRPr lang="pt-BR" dirty="0" smtClean="0"/>
          </a:p>
          <a:p>
            <a:pPr marL="0" indent="0">
              <a:buNone/>
            </a:pPr>
            <a:r>
              <a:rPr lang="pt-BR" dirty="0"/>
              <a:t>Fonte: http://g1.globo.com/educacao/noticia/tempo-integral-e-curriculo-flexivel-serao-opcionais-no-ensino-medio-diz-mec.ghtml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92184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313899"/>
            <a:ext cx="10515600" cy="5863064"/>
          </a:xfrm>
        </p:spPr>
        <p:txBody>
          <a:bodyPr/>
          <a:lstStyle/>
          <a:p>
            <a:r>
              <a:rPr lang="pt-BR" b="1" dirty="0" smtClean="0"/>
              <a:t>Juventudes e territórios na Amazônia</a:t>
            </a:r>
          </a:p>
          <a:p>
            <a:endParaRPr lang="pt-BR" b="1" dirty="0"/>
          </a:p>
          <a:p>
            <a:pPr marL="0" indent="0">
              <a:buNone/>
            </a:pPr>
            <a:endParaRPr lang="pt-BR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Egressos </a:t>
            </a:r>
            <a:r>
              <a:rPr lang="pt-BR" dirty="0"/>
              <a:t>do Sistema de Organização Modular de Ensino (SOME) do Estado do </a:t>
            </a:r>
            <a:r>
              <a:rPr lang="pt-BR" dirty="0" smtClean="0"/>
              <a:t>Pará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 smtClean="0"/>
              <a:t>Jovens que </a:t>
            </a:r>
            <a:r>
              <a:rPr lang="pt-BR" dirty="0"/>
              <a:t>mantêm uma rede de relações sociais, políticas, econômicas e culturais com o mundo do trabalho da pesca </a:t>
            </a:r>
            <a:endParaRPr lang="pt-B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dirty="0" smtClean="0"/>
              <a:t>Residentes </a:t>
            </a:r>
            <a:r>
              <a:rPr lang="pt-BR" dirty="0"/>
              <a:t>nas ilhas do município de Cametá</a:t>
            </a:r>
            <a:endParaRPr lang="pt-BR" dirty="0" smtClean="0"/>
          </a:p>
          <a:p>
            <a:pPr>
              <a:buFont typeface="Wingdings" panose="05000000000000000000" pitchFamily="2" charset="2"/>
              <a:buChar char="Ø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0186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259306"/>
            <a:ext cx="10515600" cy="625067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b="1" dirty="0" smtClean="0"/>
              <a:t>A DEFESA DA REFORMA CURRICULAR </a:t>
            </a:r>
            <a:r>
              <a:rPr lang="pt-BR" b="1" i="1" dirty="0" smtClean="0"/>
              <a:t>VERSUS </a:t>
            </a:r>
            <a:r>
              <a:rPr lang="pt-BR" b="1" dirty="0" smtClean="0"/>
              <a:t>A QUESTÕES ESTRUTURANTES</a:t>
            </a:r>
          </a:p>
          <a:p>
            <a:pPr marL="0" indent="0">
              <a:buNone/>
            </a:pPr>
            <a:endParaRPr lang="pt-BR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b="1" dirty="0" smtClean="0"/>
              <a:t> </a:t>
            </a:r>
            <a:r>
              <a:rPr lang="pt-BR" i="1" u="sng" dirty="0" smtClean="0"/>
              <a:t>Reforma Curricular</a:t>
            </a:r>
            <a:endParaRPr lang="pt-BR" b="1" i="1" u="sng" dirty="0" smtClean="0"/>
          </a:p>
          <a:p>
            <a:pPr marL="514350" indent="-514350" algn="just">
              <a:buAutoNum type="arabicPeriod"/>
            </a:pPr>
            <a:r>
              <a:rPr lang="pt-BR" b="1" dirty="0" smtClean="0"/>
              <a:t>A MP 746/2016</a:t>
            </a:r>
            <a:r>
              <a:rPr lang="pt-BR" dirty="0" smtClean="0"/>
              <a:t>: </a:t>
            </a:r>
            <a:r>
              <a:rPr lang="pt-BR" dirty="0"/>
              <a:t>“Art. 36. O currículo do ensino médio será composto pela Base Nacional Comum Curricular e </a:t>
            </a:r>
            <a:r>
              <a:rPr lang="pt-BR" b="1" dirty="0"/>
              <a:t>por itinerários formativos específicos</a:t>
            </a:r>
            <a:r>
              <a:rPr lang="pt-BR" dirty="0"/>
              <a:t>, a serem definidos pelos sistemas de ensino, com ênfase nas seguintes áreas de conhecimento ou de atuação profissional: I - linguagens; II - matemática; III - ciências da natureza; IV - ciências humanas; e V - formação técnica e </a:t>
            </a:r>
            <a:r>
              <a:rPr lang="pt-BR" dirty="0" smtClean="0"/>
              <a:t>profissional”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i="1" u="sng" dirty="0" smtClean="0"/>
              <a:t>A desqualificação docente</a:t>
            </a:r>
          </a:p>
          <a:p>
            <a:pPr marL="0" indent="0" algn="just">
              <a:buNone/>
            </a:pPr>
            <a:r>
              <a:rPr lang="pt-BR" i="1" dirty="0" smtClean="0"/>
              <a:t>“</a:t>
            </a:r>
            <a:r>
              <a:rPr lang="pt-BR" dirty="0"/>
              <a:t>IV - profissionais com notório saber reconhecido pelos respectivos sistemas de ensino para ministrar conteúdos de áreas afins à sua formação para atender o disposto no inciso V do </a:t>
            </a:r>
            <a:r>
              <a:rPr lang="pt-BR" b="1" dirty="0"/>
              <a:t>caput </a:t>
            </a:r>
            <a:r>
              <a:rPr lang="pt-BR" dirty="0"/>
              <a:t>do Art. </a:t>
            </a:r>
            <a:r>
              <a:rPr lang="pt-BR" dirty="0" smtClean="0"/>
              <a:t>36”</a:t>
            </a:r>
          </a:p>
          <a:p>
            <a:pPr marL="0" indent="0" algn="just">
              <a:buNone/>
            </a:pPr>
            <a:endParaRPr lang="pt-B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t-BR" i="1" u="sng" dirty="0" smtClean="0"/>
              <a:t>Renda e o não reconhecimento das desigualdades sociais</a:t>
            </a:r>
          </a:p>
          <a:p>
            <a:pPr lvl="0"/>
            <a:r>
              <a:rPr lang="pt-BR" i="1" dirty="0" smtClean="0"/>
              <a:t>“</a:t>
            </a:r>
            <a:r>
              <a:rPr lang="pt-BR" dirty="0"/>
              <a:t>. Para efeito de cumprimento de exigências curriculares do ensino médio, os sistemas de ensino poderão reconhecer, mediante regulamentação própria, conhecimentos, saberes, habilidades e competências, mediante diferentes formas de comprovação, como: </a:t>
            </a:r>
          </a:p>
          <a:p>
            <a:pPr marL="0" indent="0">
              <a:buNone/>
            </a:pPr>
            <a:r>
              <a:rPr lang="pt-BR" dirty="0"/>
              <a:t>I - demonstração prática; </a:t>
            </a:r>
          </a:p>
          <a:p>
            <a:pPr marL="0" indent="0">
              <a:buNone/>
            </a:pPr>
            <a:r>
              <a:rPr lang="pt-BR" dirty="0"/>
              <a:t>II - experiência de trabalho supervisionado ou outra experiência adquirida fora do ambiente escolar; </a:t>
            </a:r>
          </a:p>
          <a:p>
            <a:pPr marL="0" indent="0">
              <a:buNone/>
            </a:pPr>
            <a:r>
              <a:rPr lang="pt-BR" dirty="0"/>
              <a:t>III - atividades de educação técnica oferecidas em outras instituições de ensino; </a:t>
            </a:r>
          </a:p>
          <a:p>
            <a:pPr marL="0" indent="0">
              <a:buNone/>
            </a:pPr>
            <a:r>
              <a:rPr lang="pt-BR" dirty="0"/>
              <a:t>IV - cursos oferecidos por centros ou programas ocupacionais; </a:t>
            </a:r>
          </a:p>
          <a:p>
            <a:pPr marL="0" indent="0">
              <a:buNone/>
            </a:pPr>
            <a:r>
              <a:rPr lang="pt-BR" dirty="0"/>
              <a:t>V - estudos realizados em instituições de ensino nacionais ou estrangeiras; e </a:t>
            </a:r>
          </a:p>
          <a:p>
            <a:pPr marL="0" indent="0">
              <a:buNone/>
            </a:pPr>
            <a:r>
              <a:rPr lang="pt-BR" dirty="0"/>
              <a:t>VI - educação a distância ou educação presencial mediada por tecnologias.” (NR</a:t>
            </a:r>
            <a:r>
              <a:rPr lang="pt-BR" dirty="0" smtClean="0"/>
              <a:t>)</a:t>
            </a:r>
            <a:r>
              <a:rPr lang="pt-BR" i="1" dirty="0" smtClean="0"/>
              <a:t>”</a:t>
            </a:r>
            <a:endParaRPr lang="pt-BR" dirty="0"/>
          </a:p>
          <a:p>
            <a:pPr marL="0" indent="0" algn="just">
              <a:buNone/>
            </a:pPr>
            <a:endParaRPr lang="pt-BR" i="1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80802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586854"/>
            <a:ext cx="10515600" cy="5590109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t-BR" i="1" u="sng" dirty="0" smtClean="0"/>
              <a:t>Questões estruturantes</a:t>
            </a:r>
          </a:p>
          <a:p>
            <a:pPr marL="514350" indent="-514350" algn="just">
              <a:buAutoNum type="alphaLcParenR"/>
            </a:pPr>
            <a:r>
              <a:rPr lang="pt-BR" dirty="0" smtClean="0"/>
              <a:t>Transporte</a:t>
            </a:r>
          </a:p>
          <a:p>
            <a:pPr marL="0" indent="0" algn="just">
              <a:buNone/>
            </a:pPr>
            <a:r>
              <a:rPr lang="pt-BR" dirty="0" smtClean="0"/>
              <a:t>“[...] às vezes dava vontade de parar de estudar, porque eu já </a:t>
            </a:r>
            <a:r>
              <a:rPr lang="pt-BR" dirty="0" err="1" smtClean="0"/>
              <a:t>tava</a:t>
            </a:r>
            <a:r>
              <a:rPr lang="pt-BR" dirty="0" smtClean="0"/>
              <a:t> cansado de acordar de madrugada, me arrumar e esperar o transporte passar; isso cansa; é muito ruim ter que fazer isso todo santo dia [...]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514350" indent="-514350" algn="just">
              <a:buAutoNum type="alphaLcParenR"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b) Formação e a perspectiva do território 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i="1" dirty="0"/>
              <a:t>“Olha, o modular eu vejo como uma oportunidade que surgiu para que possamos continuar </a:t>
            </a:r>
            <a:r>
              <a:rPr lang="pt-BR" i="1" dirty="0" smtClean="0"/>
              <a:t>estudando; pois, </a:t>
            </a:r>
            <a:r>
              <a:rPr lang="pt-BR" i="1" dirty="0"/>
              <a:t>se não fosse isso, muitos alunos não iriam concluir o ensino médio, </a:t>
            </a:r>
            <a:r>
              <a:rPr lang="pt-BR" i="1" dirty="0" smtClean="0"/>
              <a:t>pois </a:t>
            </a:r>
            <a:r>
              <a:rPr lang="pt-BR" i="1" dirty="0"/>
              <a:t>muitos não </a:t>
            </a:r>
            <a:r>
              <a:rPr lang="pt-BR" i="1" dirty="0" smtClean="0"/>
              <a:t>têm </a:t>
            </a:r>
            <a:r>
              <a:rPr lang="pt-BR" i="1" dirty="0"/>
              <a:t>condições financeiras para morar em outro </a:t>
            </a:r>
            <a:r>
              <a:rPr lang="pt-BR" i="1" dirty="0" smtClean="0"/>
              <a:t>lugar. Então </a:t>
            </a:r>
            <a:r>
              <a:rPr lang="pt-BR" i="1" dirty="0"/>
              <a:t>eu vejo o SOME como uma coisa boa que aconteceu pra </a:t>
            </a:r>
            <a:r>
              <a:rPr lang="pt-BR" i="1" dirty="0" smtClean="0"/>
              <a:t>gente”.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c) Escolas e infraestrutura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i="1" dirty="0" smtClean="0"/>
              <a:t>“[...] a </a:t>
            </a:r>
            <a:r>
              <a:rPr lang="pt-BR" i="1" dirty="0"/>
              <a:t>gente até se diverte com algumas dificuldades que a gente vive nas salas de </a:t>
            </a:r>
            <a:r>
              <a:rPr lang="pt-BR" i="1" dirty="0" smtClean="0"/>
              <a:t>aula: </a:t>
            </a:r>
            <a:r>
              <a:rPr lang="pt-BR" i="1" dirty="0"/>
              <a:t>quando chove a gente tem que abrir </a:t>
            </a:r>
            <a:r>
              <a:rPr lang="pt-BR" i="1" dirty="0" smtClean="0"/>
              <a:t>as </a:t>
            </a:r>
            <a:r>
              <a:rPr lang="pt-BR" i="1" dirty="0"/>
              <a:t>sombrinhas dentro da sala de aula porque tem muito buraco no </a:t>
            </a:r>
            <a:r>
              <a:rPr lang="pt-BR" i="1" dirty="0" smtClean="0"/>
              <a:t>teto”</a:t>
            </a:r>
          </a:p>
          <a:p>
            <a:pPr marL="0" indent="0" algn="just">
              <a:buNone/>
            </a:pP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319769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518615"/>
            <a:ext cx="10515600" cy="5658348"/>
          </a:xfrm>
        </p:spPr>
        <p:txBody>
          <a:bodyPr/>
          <a:lstStyle/>
          <a:p>
            <a:pPr marL="0" indent="0" algn="ctr">
              <a:buNone/>
            </a:pPr>
            <a:r>
              <a:rPr lang="pt-BR" b="1" dirty="0" smtClean="0"/>
              <a:t>Fonte: </a:t>
            </a:r>
            <a:r>
              <a:rPr lang="pt-BR" dirty="0" smtClean="0"/>
              <a:t>Políticas </a:t>
            </a:r>
            <a:r>
              <a:rPr lang="pt-BR" dirty="0"/>
              <a:t>de Formação, Currículo e Trabalho para a Juventude do Campo na Amazônia: Construindo Indicadores de Qualidade para o Ensino Médio do Campo, na Microrregião de Cametá/Estado do </a:t>
            </a:r>
            <a:r>
              <a:rPr lang="pt-BR" dirty="0" smtClean="0"/>
              <a:t>Pará 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/>
          <a:srcRect l="14161" t="31252" r="30140" b="15607"/>
          <a:stretch/>
        </p:blipFill>
        <p:spPr>
          <a:xfrm>
            <a:off x="1009935" y="1733266"/>
            <a:ext cx="10099344" cy="4708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779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191070"/>
            <a:ext cx="10515600" cy="641444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dirty="0" smtClean="0"/>
              <a:t>A questão não é curricular. É uma questão de financiamento para a formação humana no Ensino Médio o que os jovens das ilhas reconhecem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A questão não é curricular. É uma questão de gestão de territórios do Ensino Médio o que os jovens reconhecem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A questão não é curricular. É uma questão de distribuição de renda; é uma questão de classe</a:t>
            </a:r>
          </a:p>
          <a:p>
            <a:pPr marL="0" indent="0" algn="just">
              <a:buNone/>
            </a:pPr>
            <a:r>
              <a:rPr lang="pt-BR" i="1" dirty="0" smtClean="0"/>
              <a:t>“[...] é </a:t>
            </a:r>
            <a:r>
              <a:rPr lang="pt-BR" i="1" dirty="0"/>
              <a:t>através </a:t>
            </a:r>
            <a:r>
              <a:rPr lang="pt-BR" i="1" dirty="0" smtClean="0"/>
              <a:t>dele (O SOME) </a:t>
            </a:r>
            <a:r>
              <a:rPr lang="pt-BR" i="1" dirty="0"/>
              <a:t>que a gente se forma no ensino </a:t>
            </a:r>
            <a:r>
              <a:rPr lang="pt-BR" i="1" dirty="0" smtClean="0"/>
              <a:t>médio. Se </a:t>
            </a:r>
            <a:r>
              <a:rPr lang="pt-BR" i="1" dirty="0"/>
              <a:t>não fosse isso eu não teria </a:t>
            </a:r>
            <a:r>
              <a:rPr lang="pt-BR" i="1" dirty="0" smtClean="0"/>
              <a:t>terminado, </a:t>
            </a:r>
            <a:r>
              <a:rPr lang="pt-BR" i="1" dirty="0"/>
              <a:t>porque </a:t>
            </a:r>
            <a:r>
              <a:rPr lang="pt-BR" b="1" i="1" u="sng" dirty="0"/>
              <a:t>meus pais não </a:t>
            </a:r>
            <a:r>
              <a:rPr lang="pt-BR" b="1" i="1" u="sng" dirty="0" smtClean="0"/>
              <a:t>têm </a:t>
            </a:r>
            <a:r>
              <a:rPr lang="pt-BR" b="1" i="1" u="sng" dirty="0"/>
              <a:t>condições de me colocar pra estudar na cidade e morar na casa dos </a:t>
            </a:r>
            <a:r>
              <a:rPr lang="pt-BR" b="1" i="1" u="sng" dirty="0" smtClean="0"/>
              <a:t>parentes</a:t>
            </a:r>
            <a:r>
              <a:rPr lang="pt-BR" i="1" dirty="0" smtClean="0"/>
              <a:t>: </a:t>
            </a:r>
            <a:r>
              <a:rPr lang="pt-BR" i="1" dirty="0"/>
              <a:t>é muito ruim</a:t>
            </a:r>
            <a:r>
              <a:rPr lang="pt-BR" i="1" dirty="0" smtClean="0"/>
              <a:t>”</a:t>
            </a:r>
          </a:p>
          <a:p>
            <a:pPr marL="0" indent="0" algn="just">
              <a:buNone/>
            </a:pPr>
            <a:r>
              <a:rPr lang="pt-BR" dirty="0" smtClean="0"/>
              <a:t>“A </a:t>
            </a:r>
            <a:r>
              <a:rPr lang="pt-BR" dirty="0"/>
              <a:t>escola unitária requer que o Estado possa assumir as despesas que hoje estão a cargo da família para a manutenção dos alunos, o que muda totalmente o orçamento do Ministério da Educação Nacional, ampliando-o e </a:t>
            </a:r>
            <a:r>
              <a:rPr lang="pt-BR" dirty="0" err="1"/>
              <a:t>complexificando-o</a:t>
            </a:r>
            <a:r>
              <a:rPr lang="pt-BR" dirty="0"/>
              <a:t> de forma extraordinária: a completa função da educação e formação das novas gerações passa de privada para pública, porque só assim ela pode envolver todas as gerações sem divisões de grupos ou </a:t>
            </a:r>
            <a:r>
              <a:rPr lang="pt-BR" dirty="0" smtClean="0"/>
              <a:t>castas”. </a:t>
            </a:r>
            <a:r>
              <a:rPr lang="pt-BR" dirty="0"/>
              <a:t>(Gramsci, 1975ª, 1534).</a:t>
            </a:r>
          </a:p>
          <a:p>
            <a:pPr marL="0" indent="0" algn="just">
              <a:buNone/>
            </a:pPr>
            <a:endParaRPr lang="pt-BR" i="1" dirty="0" smtClean="0"/>
          </a:p>
          <a:p>
            <a:r>
              <a:rPr lang="pt-BR" dirty="0" smtClean="0"/>
              <a:t>A qualificação docente reconhecida</a:t>
            </a:r>
          </a:p>
          <a:p>
            <a:pPr marL="0" indent="0">
              <a:buNone/>
            </a:pPr>
            <a:r>
              <a:rPr lang="pt-BR" dirty="0" smtClean="0"/>
              <a:t>“[...] mas alguns professores eu vejo que eles são bem preparados e sabem ensinar a gente direito: a gente aprende [...]”</a:t>
            </a:r>
          </a:p>
          <a:p>
            <a:pPr marL="0" indent="0" algn="just">
              <a:buNone/>
            </a:pP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6518531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1352</Words>
  <Application>Microsoft Office PowerPoint</Application>
  <PresentationFormat>Widescreen</PresentationFormat>
  <Paragraphs>100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Tema do Office</vt:lpstr>
      <vt:lpstr>Ensino Médio e Juventudes na Amazônia: (des)fazendo paradigmas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Ensino Médio e Juventude na Amazônia: (des)fazendo paradigmas</dc:title>
  <dc:creator>Doriedson_PC</dc:creator>
  <cp:lastModifiedBy>Gean Noronha</cp:lastModifiedBy>
  <cp:revision>82</cp:revision>
  <dcterms:created xsi:type="dcterms:W3CDTF">2016-11-24T02:08:05Z</dcterms:created>
  <dcterms:modified xsi:type="dcterms:W3CDTF">2016-11-24T14:44:49Z</dcterms:modified>
</cp:coreProperties>
</file>